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2" r:id="rId2"/>
    <p:sldId id="340" r:id="rId3"/>
    <p:sldId id="395" r:id="rId4"/>
    <p:sldId id="366" r:id="rId5"/>
    <p:sldId id="367" r:id="rId6"/>
    <p:sldId id="368" r:id="rId7"/>
    <p:sldId id="397" r:id="rId8"/>
    <p:sldId id="334" r:id="rId9"/>
    <p:sldId id="396" r:id="rId10"/>
    <p:sldId id="398" r:id="rId11"/>
    <p:sldId id="399" r:id="rId12"/>
    <p:sldId id="400" r:id="rId13"/>
    <p:sldId id="401" r:id="rId14"/>
    <p:sldId id="402" r:id="rId15"/>
    <p:sldId id="338" r:id="rId16"/>
    <p:sldId id="370" r:id="rId17"/>
    <p:sldId id="349" r:id="rId18"/>
    <p:sldId id="341" r:id="rId19"/>
    <p:sldId id="353" r:id="rId20"/>
    <p:sldId id="354" r:id="rId21"/>
  </p:sldIdLst>
  <p:sldSz cx="9144000" cy="6858000" type="screen4x3"/>
  <p:notesSz cx="68199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1DF"/>
    <a:srgbClr val="129A44"/>
    <a:srgbClr val="1E74AF"/>
    <a:srgbClr val="009BD2"/>
    <a:srgbClr val="F7F7EF"/>
    <a:srgbClr val="D22432"/>
    <a:srgbClr val="F779D6"/>
    <a:srgbClr val="F3F7FB"/>
    <a:srgbClr val="F8C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4673" autoAdjust="0"/>
  </p:normalViewPr>
  <p:slideViewPr>
    <p:cSldViewPr snapToGrid="0" snapToObjects="1">
      <p:cViewPr varScale="1">
        <p:scale>
          <a:sx n="108" d="100"/>
          <a:sy n="108" d="100"/>
        </p:scale>
        <p:origin x="16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2022" y="-96"/>
      </p:cViewPr>
      <p:guideLst>
        <p:guide orient="horz" pos="3128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1340-754C-4969-8DD5-33F38FB93142}" type="datetimeFigureOut">
              <a:rPr lang="it-IT" smtClean="0"/>
              <a:pPr/>
              <a:t>28/01/2021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40B0-8A96-4CBA-B6AE-B891FFFCF9F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238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958C1-0A52-4841-8B70-AD7D5B544D1F}" type="datetimeFigureOut">
              <a:rPr lang="it-IT" smtClean="0"/>
              <a:pPr/>
              <a:t>28/01/2021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98245-51C0-466A-A2CF-D63448F6BFED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7999" y="3124200"/>
            <a:ext cx="8043703" cy="1057399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40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47999" y="4328932"/>
            <a:ext cx="8043704" cy="1087831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pic>
        <p:nvPicPr>
          <p:cNvPr id="19" name="Immagine 18" descr="OS-Nuovo-Payoff-positivo-argento.jpg"/>
          <p:cNvPicPr>
            <a:picLocks noChangeAspect="1"/>
          </p:cNvPicPr>
          <p:nvPr userDrawn="1"/>
        </p:nvPicPr>
        <p:blipFill>
          <a:blip r:embed="rId2" cstate="print"/>
          <a:srcRect t="31513" b="33525"/>
          <a:stretch>
            <a:fillRect/>
          </a:stretch>
        </p:blipFill>
        <p:spPr>
          <a:xfrm>
            <a:off x="1162050" y="1273215"/>
            <a:ext cx="6566712" cy="16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6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999" y="2353478"/>
            <a:ext cx="8043703" cy="856738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3600" b="0" i="0" baseline="0">
                <a:solidFill>
                  <a:schemeClr val="tx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999" y="3210216"/>
            <a:ext cx="8043704" cy="1177669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400" b="0" i="0" baseline="0">
                <a:solidFill>
                  <a:schemeClr val="tx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647999" y="4328932"/>
            <a:ext cx="8043704" cy="1087831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647999" y="3124200"/>
            <a:ext cx="8043703" cy="1057399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40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6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8000" y="556127"/>
            <a:ext cx="8043703" cy="648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999" y="1416581"/>
            <a:ext cx="8043704" cy="43013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testo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9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48000" y="556127"/>
            <a:ext cx="8043703" cy="648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999" y="1416581"/>
            <a:ext cx="8043704" cy="43013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testo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5728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3494" y="1535113"/>
            <a:ext cx="388330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3494" y="2174875"/>
            <a:ext cx="3883306" cy="357286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48000" y="556127"/>
            <a:ext cx="8043703" cy="648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48000" y="556127"/>
            <a:ext cx="8043703" cy="648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0" i="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cs typeface="Tahoma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128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0" y="5886000"/>
            <a:ext cx="9144000" cy="972000"/>
          </a:xfrm>
          <a:prstGeom prst="rect">
            <a:avLst/>
          </a:prstGeom>
          <a:solidFill>
            <a:srgbClr val="1E74AF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OS_logo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03" y="6160685"/>
            <a:ext cx="1511999" cy="470117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723899" y="6520428"/>
            <a:ext cx="163733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t-IT" sz="1000" dirty="0" err="1">
                <a:solidFill>
                  <a:srgbClr val="FFFFFF"/>
                </a:solidFill>
                <a:latin typeface="Pill Gothic 300mg Rg" pitchFamily="50" charset="0"/>
                <a:cs typeface="Pill Gothic 300mg Semibd"/>
              </a:rPr>
              <a:t>olimpiasplendid.com</a:t>
            </a:r>
            <a:endParaRPr lang="it-IT" sz="1000" dirty="0">
              <a:solidFill>
                <a:srgbClr val="FFFFFF"/>
              </a:solidFill>
              <a:latin typeface="Pill Gothic 300mg Rg" pitchFamily="50" charset="0"/>
              <a:cs typeface="Pill Gothic 300mg Semibd"/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1" r:id="rId4"/>
    <p:sldLayoutId id="2147483650" r:id="rId5"/>
    <p:sldLayoutId id="2147483651" r:id="rId6"/>
    <p:sldLayoutId id="2147483653" r:id="rId7"/>
    <p:sldLayoutId id="2147483654" r:id="rId8"/>
    <p:sldLayoutId id="214748365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bg1"/>
          </a:solidFill>
          <a:latin typeface="Tahoma"/>
          <a:ea typeface="+mn-ea"/>
          <a:cs typeface="Tahom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bg1"/>
          </a:solidFill>
          <a:latin typeface="Tahoma"/>
          <a:ea typeface="+mn-ea"/>
          <a:cs typeface="Tahom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bg1"/>
          </a:solidFill>
          <a:latin typeface="Tahoma"/>
          <a:ea typeface="+mn-ea"/>
          <a:cs typeface="Tahom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bg1"/>
          </a:solidFill>
          <a:latin typeface="Tahoma"/>
          <a:ea typeface="+mn-ea"/>
          <a:cs typeface="Tahom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bg1"/>
          </a:solidFill>
          <a:latin typeface="Tahoma"/>
          <a:ea typeface="+mn-ea"/>
          <a:cs typeface="Tahom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 txBox="1">
            <a:spLocks/>
          </p:cNvSpPr>
          <p:nvPr/>
        </p:nvSpPr>
        <p:spPr>
          <a:xfrm>
            <a:off x="648000" y="3276600"/>
            <a:ext cx="8043703" cy="7402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3200" b="1" dirty="0">
                <a:solidFill>
                  <a:srgbClr val="00B0F0"/>
                </a:solidFill>
                <a:latin typeface="Pill Gothic 600mg Th" pitchFamily="50" charset="0"/>
                <a:ea typeface="+mj-ea"/>
                <a:cs typeface="Tahoma"/>
              </a:rPr>
              <a:t>Грижа за въздуха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ill Gothic 600mg Th" pitchFamily="50" charset="0"/>
                <a:ea typeface="+mj-ea"/>
                <a:cs typeface="Tahoma"/>
              </a:rPr>
              <a:t>20</a:t>
            </a:r>
            <a:r>
              <a:rPr kumimoji="0" lang="bg-BG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ill Gothic 600mg Th" pitchFamily="50" charset="0"/>
                <a:ea typeface="+mj-ea"/>
                <a:cs typeface="Tahoma"/>
              </a:rPr>
              <a:t>21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Pill Gothic 600mg Th" pitchFamily="50" charset="0"/>
                <a:ea typeface="+mj-ea"/>
                <a:cs typeface="Tahoma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ill Gothic 600mg Th" pitchFamily="50" charset="0"/>
                <a:ea typeface="+mj-ea"/>
                <a:cs typeface="Tahoma"/>
              </a:rPr>
              <a:t> </a:t>
            </a:r>
          </a:p>
        </p:txBody>
      </p:sp>
      <p:pic>
        <p:nvPicPr>
          <p:cNvPr id="7" name="Immagine 6" descr="DA USARE OS-Nuovo-Payoff-positivo-argento.jpg"/>
          <p:cNvPicPr>
            <a:picLocks noChangeAspect="1"/>
          </p:cNvPicPr>
          <p:nvPr/>
        </p:nvPicPr>
        <p:blipFill>
          <a:blip r:embed="rId2" cstate="print"/>
          <a:srcRect t="24909" b="29288"/>
          <a:stretch>
            <a:fillRect/>
          </a:stretch>
        </p:blipFill>
        <p:spPr>
          <a:xfrm>
            <a:off x="1153886" y="674914"/>
            <a:ext cx="7075714" cy="22911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072978" cy="596819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Aquaria Slim 1</a:t>
            </a:r>
            <a:r>
              <a:rPr lang="bg-BG" sz="2800" b="1" dirty="0">
                <a:solidFill>
                  <a:srgbClr val="00B0F0"/>
                </a:solidFill>
              </a:rPr>
              <a:t>2</a:t>
            </a:r>
            <a:r>
              <a:rPr lang="en-US" sz="2800" b="1" dirty="0">
                <a:solidFill>
                  <a:srgbClr val="00B0F0"/>
                </a:solidFill>
              </a:rPr>
              <a:t> P 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698E-2ADE-4D99-976D-54EE071A8625}"/>
              </a:ext>
            </a:extLst>
          </p:cNvPr>
          <p:cNvSpPr/>
          <p:nvPr/>
        </p:nvSpPr>
        <p:spPr>
          <a:xfrm>
            <a:off x="4847208" y="889801"/>
            <a:ext cx="3705595" cy="717057"/>
          </a:xfrm>
          <a:prstGeom prst="rect">
            <a:avLst/>
          </a:prstGeom>
          <a:solidFill>
            <a:schemeClr val="bg1"/>
          </a:solidFill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Тънък дизайн компактна дебелина от 19 см.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CF66-45DD-4C7F-BC70-033663F298C5}"/>
              </a:ext>
            </a:extLst>
          </p:cNvPr>
          <p:cNvSpPr/>
          <p:nvPr/>
        </p:nvSpPr>
        <p:spPr>
          <a:xfrm>
            <a:off x="4847208" y="176665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Многофункционален контрол с</a:t>
            </a:r>
            <a:r>
              <a:rPr lang="en-US" b="1" dirty="0">
                <a:ln w="0"/>
                <a:solidFill>
                  <a:srgbClr val="45A1DF"/>
                </a:solidFill>
              </a:rPr>
              <a:t> </a:t>
            </a:r>
            <a:r>
              <a:rPr lang="bg-BG" b="1" dirty="0">
                <a:ln w="0"/>
                <a:solidFill>
                  <a:srgbClr val="45A1DF"/>
                </a:solidFill>
              </a:rPr>
              <a:t>цифров </a:t>
            </a:r>
            <a:r>
              <a:rPr lang="en-US" b="1" dirty="0">
                <a:ln w="0"/>
                <a:solidFill>
                  <a:srgbClr val="45A1DF"/>
                </a:solidFill>
              </a:rPr>
              <a:t>LED</a:t>
            </a:r>
            <a:r>
              <a:rPr lang="bg-BG" b="1" dirty="0">
                <a:ln w="0"/>
                <a:solidFill>
                  <a:srgbClr val="45A1DF"/>
                </a:solidFill>
              </a:rPr>
              <a:t> дисплей</a:t>
            </a:r>
            <a:endParaRPr lang="bg-BG" b="1" dirty="0">
              <a:solidFill>
                <a:srgbClr val="45A1D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29804-CA94-4D92-B2DC-835A70C0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89" y="889801"/>
            <a:ext cx="3793724" cy="44542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086122-43AE-4D7E-908A-4005A28EC7E1}"/>
              </a:ext>
            </a:extLst>
          </p:cNvPr>
          <p:cNvSpPr/>
          <p:nvPr/>
        </p:nvSpPr>
        <p:spPr>
          <a:xfrm>
            <a:off x="4847208" y="2698811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Резервоар с подвижна дръжка и вместимост от 2,5 л.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C6CDE-A4BB-48AE-A472-65BCA3261428}"/>
              </a:ext>
            </a:extLst>
          </p:cNvPr>
          <p:cNvSpPr/>
          <p:nvPr/>
        </p:nvSpPr>
        <p:spPr>
          <a:xfrm>
            <a:off x="4847208" y="363096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Максимално удобство – дръжка и подвижни колела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994A0-E331-4F61-B1BE-E748D01796FE}"/>
              </a:ext>
            </a:extLst>
          </p:cNvPr>
          <p:cNvSpPr/>
          <p:nvPr/>
        </p:nvSpPr>
        <p:spPr>
          <a:xfrm>
            <a:off x="4847208" y="4626745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Опция за контрол на влажността и температурата от дисплея</a:t>
            </a:r>
            <a:endParaRPr lang="bg-BG" b="1" dirty="0">
              <a:solidFill>
                <a:srgbClr val="45A1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072978" cy="596819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Aquaria Slim 1</a:t>
            </a:r>
            <a:r>
              <a:rPr lang="bg-BG" sz="2800" b="1" dirty="0">
                <a:solidFill>
                  <a:srgbClr val="00B0F0"/>
                </a:solidFill>
              </a:rPr>
              <a:t>4</a:t>
            </a:r>
            <a:r>
              <a:rPr lang="en-US" sz="2800" b="1" dirty="0">
                <a:solidFill>
                  <a:srgbClr val="00B0F0"/>
                </a:solidFill>
              </a:rPr>
              <a:t> P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698E-2ADE-4D99-976D-54EE071A8625}"/>
              </a:ext>
            </a:extLst>
          </p:cNvPr>
          <p:cNvSpPr/>
          <p:nvPr/>
        </p:nvSpPr>
        <p:spPr>
          <a:xfrm>
            <a:off x="4847208" y="889801"/>
            <a:ext cx="3705595" cy="717057"/>
          </a:xfrm>
          <a:prstGeom prst="rect">
            <a:avLst/>
          </a:prstGeom>
          <a:solidFill>
            <a:schemeClr val="bg1"/>
          </a:solidFill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Тънък дизайн – само 185 мм дебелина.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CF66-45DD-4C7F-BC70-033663F298C5}"/>
              </a:ext>
            </a:extLst>
          </p:cNvPr>
          <p:cNvSpPr/>
          <p:nvPr/>
        </p:nvSpPr>
        <p:spPr>
          <a:xfrm>
            <a:off x="4847208" y="176665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Цифров дисплей за прецизен контрол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86122-43AE-4D7E-908A-4005A28EC7E1}"/>
              </a:ext>
            </a:extLst>
          </p:cNvPr>
          <p:cNvSpPr/>
          <p:nvPr/>
        </p:nvSpPr>
        <p:spPr>
          <a:xfrm>
            <a:off x="4847208" y="2698811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ln w="0"/>
                <a:solidFill>
                  <a:srgbClr val="45A1DF"/>
                </a:solidFill>
              </a:rPr>
              <a:t>Прозрачна секция на резервоара за по-лесна видимост на нивото на водата</a:t>
            </a:r>
            <a:endParaRPr lang="bg-BG" sz="1600" b="1" dirty="0">
              <a:solidFill>
                <a:srgbClr val="45A1D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C6CDE-A4BB-48AE-A472-65BCA3261428}"/>
              </a:ext>
            </a:extLst>
          </p:cNvPr>
          <p:cNvSpPr/>
          <p:nvPr/>
        </p:nvSpPr>
        <p:spPr>
          <a:xfrm>
            <a:off x="4847208" y="363096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Максимално удобство – дръжка и подвижни колела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994A0-E331-4F61-B1BE-E748D01796FE}"/>
              </a:ext>
            </a:extLst>
          </p:cNvPr>
          <p:cNvSpPr/>
          <p:nvPr/>
        </p:nvSpPr>
        <p:spPr>
          <a:xfrm>
            <a:off x="4847208" y="4626745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Филтър за прах за по-добро качество на въздуха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13CD4-B91E-4393-8A26-3C1E466B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89" y="892020"/>
            <a:ext cx="3271631" cy="44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072978" cy="596819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Aquaria </a:t>
            </a:r>
            <a:r>
              <a:rPr lang="bg-BG" sz="2800" b="1" dirty="0">
                <a:solidFill>
                  <a:srgbClr val="00B0F0"/>
                </a:solidFill>
              </a:rPr>
              <a:t>18</a:t>
            </a:r>
            <a:r>
              <a:rPr lang="en-US" sz="2800" b="1" dirty="0">
                <a:solidFill>
                  <a:srgbClr val="00B0F0"/>
                </a:solidFill>
              </a:rPr>
              <a:t> P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698E-2ADE-4D99-976D-54EE071A8625}"/>
              </a:ext>
            </a:extLst>
          </p:cNvPr>
          <p:cNvSpPr/>
          <p:nvPr/>
        </p:nvSpPr>
        <p:spPr>
          <a:xfrm>
            <a:off x="4847208" y="889801"/>
            <a:ext cx="3705595" cy="717057"/>
          </a:xfrm>
          <a:prstGeom prst="rect">
            <a:avLst/>
          </a:prstGeom>
          <a:solidFill>
            <a:schemeClr val="bg1"/>
          </a:solidFill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Таймер – програмиране на включване/изключване до 24</a:t>
            </a:r>
            <a:r>
              <a:rPr lang="en-US" b="1" dirty="0">
                <a:solidFill>
                  <a:srgbClr val="45A1DF"/>
                </a:solidFill>
              </a:rPr>
              <a:t>h.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CF66-45DD-4C7F-BC70-033663F298C5}"/>
              </a:ext>
            </a:extLst>
          </p:cNvPr>
          <p:cNvSpPr/>
          <p:nvPr/>
        </p:nvSpPr>
        <p:spPr>
          <a:xfrm>
            <a:off x="4847208" y="176665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Многофункционален контрол с</a:t>
            </a:r>
            <a:r>
              <a:rPr lang="en-US" b="1" dirty="0">
                <a:ln w="0"/>
                <a:solidFill>
                  <a:srgbClr val="45A1DF"/>
                </a:solidFill>
              </a:rPr>
              <a:t> </a:t>
            </a:r>
            <a:r>
              <a:rPr lang="bg-BG" b="1" dirty="0">
                <a:ln w="0"/>
                <a:solidFill>
                  <a:srgbClr val="45A1DF"/>
                </a:solidFill>
              </a:rPr>
              <a:t>цифров </a:t>
            </a:r>
            <a:r>
              <a:rPr lang="en-US" b="1" dirty="0">
                <a:ln w="0"/>
                <a:solidFill>
                  <a:srgbClr val="45A1DF"/>
                </a:solidFill>
              </a:rPr>
              <a:t>LED</a:t>
            </a:r>
            <a:r>
              <a:rPr lang="bg-BG" b="1" dirty="0">
                <a:ln w="0"/>
                <a:solidFill>
                  <a:srgbClr val="45A1DF"/>
                </a:solidFill>
              </a:rPr>
              <a:t> дисплей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86122-43AE-4D7E-908A-4005A28EC7E1}"/>
              </a:ext>
            </a:extLst>
          </p:cNvPr>
          <p:cNvSpPr/>
          <p:nvPr/>
        </p:nvSpPr>
        <p:spPr>
          <a:xfrm>
            <a:off x="4847208" y="2698811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ln w="0"/>
                <a:solidFill>
                  <a:srgbClr val="45A1DF"/>
                </a:solidFill>
              </a:rPr>
              <a:t>Функция пране – оптимизира скоростта на вентилация, за по-бързо изсушаване на прането</a:t>
            </a:r>
            <a:endParaRPr lang="bg-BG" sz="1600" b="1" dirty="0">
              <a:solidFill>
                <a:srgbClr val="45A1D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C6CDE-A4BB-48AE-A472-65BCA3261428}"/>
              </a:ext>
            </a:extLst>
          </p:cNvPr>
          <p:cNvSpPr/>
          <p:nvPr/>
        </p:nvSpPr>
        <p:spPr>
          <a:xfrm>
            <a:off x="4847208" y="363096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Максимално удобство – дръжка и подвижни колела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994A0-E331-4F61-B1BE-E748D01796FE}"/>
              </a:ext>
            </a:extLst>
          </p:cNvPr>
          <p:cNvSpPr/>
          <p:nvPr/>
        </p:nvSpPr>
        <p:spPr>
          <a:xfrm>
            <a:off x="4847208" y="4626745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b="1" dirty="0">
                <a:solidFill>
                  <a:srgbClr val="45A1DF"/>
                </a:solidFill>
              </a:rPr>
              <a:t>Контрол на влажност и температура – чрез дисплея се регулира нивото на влажност и се показва стайната температура.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6B295-F312-4DB9-AF65-062D1E2C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56" y="894796"/>
            <a:ext cx="3469137" cy="44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072978" cy="596819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Aquaria </a:t>
            </a:r>
            <a:r>
              <a:rPr lang="bg-BG" sz="2800" b="1" dirty="0">
                <a:solidFill>
                  <a:srgbClr val="00B0F0"/>
                </a:solidFill>
              </a:rPr>
              <a:t>22</a:t>
            </a:r>
            <a:r>
              <a:rPr lang="en-US" sz="2800" b="1" dirty="0">
                <a:solidFill>
                  <a:srgbClr val="00B0F0"/>
                </a:solidFill>
              </a:rPr>
              <a:t> P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698E-2ADE-4D99-976D-54EE071A8625}"/>
              </a:ext>
            </a:extLst>
          </p:cNvPr>
          <p:cNvSpPr/>
          <p:nvPr/>
        </p:nvSpPr>
        <p:spPr>
          <a:xfrm>
            <a:off x="4847208" y="889801"/>
            <a:ext cx="3705595" cy="717057"/>
          </a:xfrm>
          <a:prstGeom prst="rect">
            <a:avLst/>
          </a:prstGeom>
          <a:solidFill>
            <a:schemeClr val="bg1"/>
          </a:solidFill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Таймер – програмиране на включване/изключване до 24</a:t>
            </a:r>
            <a:r>
              <a:rPr lang="en-US" b="1" dirty="0">
                <a:solidFill>
                  <a:srgbClr val="45A1DF"/>
                </a:solidFill>
              </a:rPr>
              <a:t>h.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CF66-45DD-4C7F-BC70-033663F298C5}"/>
              </a:ext>
            </a:extLst>
          </p:cNvPr>
          <p:cNvSpPr/>
          <p:nvPr/>
        </p:nvSpPr>
        <p:spPr>
          <a:xfrm>
            <a:off x="4847208" y="176665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Многофункционален контрол с</a:t>
            </a:r>
            <a:r>
              <a:rPr lang="en-US" b="1" dirty="0">
                <a:ln w="0"/>
                <a:solidFill>
                  <a:srgbClr val="45A1DF"/>
                </a:solidFill>
              </a:rPr>
              <a:t> </a:t>
            </a:r>
            <a:r>
              <a:rPr lang="bg-BG" b="1" dirty="0">
                <a:ln w="0"/>
                <a:solidFill>
                  <a:srgbClr val="45A1DF"/>
                </a:solidFill>
              </a:rPr>
              <a:t>цифров </a:t>
            </a:r>
            <a:r>
              <a:rPr lang="en-US" b="1" dirty="0">
                <a:ln w="0"/>
                <a:solidFill>
                  <a:srgbClr val="45A1DF"/>
                </a:solidFill>
              </a:rPr>
              <a:t>LED</a:t>
            </a:r>
            <a:r>
              <a:rPr lang="bg-BG" b="1" dirty="0">
                <a:ln w="0"/>
                <a:solidFill>
                  <a:srgbClr val="45A1DF"/>
                </a:solidFill>
              </a:rPr>
              <a:t> дисплей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86122-43AE-4D7E-908A-4005A28EC7E1}"/>
              </a:ext>
            </a:extLst>
          </p:cNvPr>
          <p:cNvSpPr/>
          <p:nvPr/>
        </p:nvSpPr>
        <p:spPr>
          <a:xfrm>
            <a:off x="4847208" y="2698811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ln w="0"/>
                <a:solidFill>
                  <a:srgbClr val="45A1DF"/>
                </a:solidFill>
              </a:rPr>
              <a:t>Функция пране – оптимизира скоростта на вентилация, за по-бързо изсушаване на прането</a:t>
            </a:r>
            <a:endParaRPr lang="bg-BG" sz="1600" b="1" dirty="0">
              <a:solidFill>
                <a:srgbClr val="45A1D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C6CDE-A4BB-48AE-A472-65BCA3261428}"/>
              </a:ext>
            </a:extLst>
          </p:cNvPr>
          <p:cNvSpPr/>
          <p:nvPr/>
        </p:nvSpPr>
        <p:spPr>
          <a:xfrm>
            <a:off x="4847208" y="363096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Автоматична </a:t>
            </a:r>
            <a:r>
              <a:rPr lang="en-US" b="1" dirty="0">
                <a:ln w="0"/>
                <a:solidFill>
                  <a:srgbClr val="45A1DF"/>
                </a:solidFill>
              </a:rPr>
              <a:t>DEFROST </a:t>
            </a:r>
            <a:r>
              <a:rPr lang="bg-BG" b="1" dirty="0">
                <a:ln w="0"/>
                <a:solidFill>
                  <a:srgbClr val="45A1DF"/>
                </a:solidFill>
              </a:rPr>
              <a:t>технология. Капацитет на резервоара – 5,5 л.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994A0-E331-4F61-B1BE-E748D01796FE}"/>
              </a:ext>
            </a:extLst>
          </p:cNvPr>
          <p:cNvSpPr/>
          <p:nvPr/>
        </p:nvSpPr>
        <p:spPr>
          <a:xfrm>
            <a:off x="4847208" y="4626745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b="1" dirty="0">
                <a:solidFill>
                  <a:srgbClr val="45A1DF"/>
                </a:solidFill>
              </a:rPr>
              <a:t>Контрол на влажност и температура – чрез дисплея се регулира нивото на влажност и се показва стайната температура.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B65E1-4317-4E73-9A1A-8BE88DD9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7" y="889801"/>
            <a:ext cx="3599556" cy="44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8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072978" cy="596819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SECCOPROF 28-38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698E-2ADE-4D99-976D-54EE071A8625}"/>
              </a:ext>
            </a:extLst>
          </p:cNvPr>
          <p:cNvSpPr/>
          <p:nvPr/>
        </p:nvSpPr>
        <p:spPr>
          <a:xfrm>
            <a:off x="4818279" y="889801"/>
            <a:ext cx="3705595" cy="717057"/>
          </a:xfrm>
          <a:prstGeom prst="rect">
            <a:avLst/>
          </a:prstGeom>
          <a:solidFill>
            <a:schemeClr val="bg1"/>
          </a:solidFill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rgbClr val="45A1DF"/>
                </a:solidFill>
              </a:rPr>
              <a:t>Мощен и подходящ за големи пространства. Капацитет на резервоара – 38 л. за 24</a:t>
            </a:r>
            <a:r>
              <a:rPr lang="en-US" sz="1600" b="1" dirty="0">
                <a:solidFill>
                  <a:srgbClr val="45A1DF"/>
                </a:solidFill>
              </a:rPr>
              <a:t>h.</a:t>
            </a:r>
            <a:endParaRPr lang="bg-BG" sz="1600" b="1" dirty="0">
              <a:solidFill>
                <a:srgbClr val="45A1D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CF66-45DD-4C7F-BC70-033663F298C5}"/>
              </a:ext>
            </a:extLst>
          </p:cNvPr>
          <p:cNvSpPr/>
          <p:nvPr/>
        </p:nvSpPr>
        <p:spPr>
          <a:xfrm>
            <a:off x="4847208" y="176665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ln w="0"/>
                <a:solidFill>
                  <a:srgbClr val="45A1DF"/>
                </a:solidFill>
              </a:rPr>
              <a:t>Възможност за изсушаване без прекъсване на работа.</a:t>
            </a:r>
            <a:endParaRPr lang="bg-BG" b="1" dirty="0">
              <a:solidFill>
                <a:srgbClr val="45A1D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86122-43AE-4D7E-908A-4005A28EC7E1}"/>
              </a:ext>
            </a:extLst>
          </p:cNvPr>
          <p:cNvSpPr/>
          <p:nvPr/>
        </p:nvSpPr>
        <p:spPr>
          <a:xfrm>
            <a:off x="4847208" y="2698811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 w="0"/>
                <a:solidFill>
                  <a:srgbClr val="45A1DF"/>
                </a:solidFill>
              </a:rPr>
              <a:t>LED </a:t>
            </a:r>
            <a:r>
              <a:rPr lang="bg-BG" sz="1600" b="1" dirty="0">
                <a:ln w="0"/>
                <a:solidFill>
                  <a:srgbClr val="45A1DF"/>
                </a:solidFill>
              </a:rPr>
              <a:t>дисплей с подсветка</a:t>
            </a:r>
            <a:endParaRPr lang="bg-BG" sz="1600" b="1" dirty="0">
              <a:solidFill>
                <a:srgbClr val="45A1D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FC6CDE-A4BB-48AE-A472-65BCA3261428}"/>
              </a:ext>
            </a:extLst>
          </p:cNvPr>
          <p:cNvSpPr/>
          <p:nvPr/>
        </p:nvSpPr>
        <p:spPr>
          <a:xfrm>
            <a:off x="4847208" y="3630966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b="1" dirty="0">
                <a:ln w="0"/>
                <a:solidFill>
                  <a:srgbClr val="45A1DF"/>
                </a:solidFill>
              </a:rPr>
              <a:t>Газово размразяване – позволява на компресора да работи постоянно без резки промени в оборотите. Може да работи при близо 0</a:t>
            </a:r>
            <a:r>
              <a:rPr lang="en-US" sz="1200" b="1" dirty="0">
                <a:ln w="0"/>
                <a:solidFill>
                  <a:srgbClr val="45A1DF"/>
                </a:solidFill>
              </a:rPr>
              <a:t>`C</a:t>
            </a:r>
            <a:r>
              <a:rPr lang="bg-BG" sz="1200" b="1" dirty="0">
                <a:ln w="0"/>
                <a:solidFill>
                  <a:srgbClr val="45A1DF"/>
                </a:solidFill>
              </a:rPr>
              <a:t>.</a:t>
            </a:r>
            <a:endParaRPr lang="bg-BG" sz="1200" b="1" dirty="0">
              <a:solidFill>
                <a:srgbClr val="45A1D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3994A0-E331-4F61-B1BE-E748D01796FE}"/>
              </a:ext>
            </a:extLst>
          </p:cNvPr>
          <p:cNvSpPr/>
          <p:nvPr/>
        </p:nvSpPr>
        <p:spPr>
          <a:xfrm>
            <a:off x="4847208" y="4626745"/>
            <a:ext cx="3705595" cy="717057"/>
          </a:xfrm>
          <a:prstGeom prst="rect">
            <a:avLst/>
          </a:prstGeom>
          <a:noFill/>
          <a:ln>
            <a:solidFill>
              <a:srgbClr val="45A1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b="1" dirty="0">
                <a:solidFill>
                  <a:srgbClr val="45A1DF"/>
                </a:solidFill>
              </a:rPr>
              <a:t>Корпус от желязо – прави тялото здраво и устойчиво на корозия.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3F484-9842-44D5-A64F-EEB39CF2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41" y="975835"/>
            <a:ext cx="4140997" cy="42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J:\Dropbox (Olimpia Splendid)\FOTO PRODOTTI\Trattamento Aria\purificatori\AURA DI\Aura Di_ambient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789"/>
            <a:ext cx="9144000" cy="5157216"/>
          </a:xfrm>
          <a:prstGeom prst="rect">
            <a:avLst/>
          </a:prstGeom>
          <a:noFill/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" y="114526"/>
            <a:ext cx="2778710" cy="400379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i="1" dirty="0">
                <a:solidFill>
                  <a:srgbClr val="00B0F0"/>
                </a:solidFill>
              </a:rPr>
              <a:t>AURA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br>
              <a:rPr lang="it-IT" b="1" dirty="0">
                <a:solidFill>
                  <a:srgbClr val="00B0F0"/>
                </a:solidFill>
              </a:rPr>
            </a:br>
            <a:endParaRPr lang="it-IT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0" y="0"/>
            <a:ext cx="46839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PRJ 61383 - RG 4740661 - RP 30555216 - ID 508643806</a:t>
            </a: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33534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>
                <a:solidFill>
                  <a:schemeClr val="bg1"/>
                </a:solidFill>
              </a:rPr>
              <a:t>2 Y.E. + 13 MONTHS / SH1(4)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1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046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2017-05-18 14:58:38</a:t>
            </a: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1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7122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AIR TREATMENT</a:t>
            </a: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5519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Sales Units %</a:t>
            </a: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3465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pt-BR" sz="100">
                <a:solidFill>
                  <a:schemeClr val="bg1"/>
                </a:solidFill>
              </a:rPr>
              <a:t>Apr 15-Mar 16 - Jan 17-Mar 17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31290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COMPETITIVE SCENARIO</a:t>
            </a: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29046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AIR CLEANER MONO</a:t>
            </a: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27924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>
                <a:solidFill>
                  <a:schemeClr val="bg1"/>
                </a:solidFill>
              </a:rPr>
              <a:t>Italy Panelmarket</a:t>
            </a: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1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1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1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46570" y="0"/>
            <a:ext cx="8626374" cy="70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>
                <a:solidFill>
                  <a:srgbClr val="00B0F0"/>
                </a:solidFill>
                <a:latin typeface="Pill Gothic 600mg Th" pitchFamily="50" charset="0"/>
                <a:cs typeface="Tahoma"/>
              </a:rPr>
              <a:t>Модел </a:t>
            </a:r>
            <a:r>
              <a:rPr lang="it-IT" sz="3200" b="1" dirty="0">
                <a:solidFill>
                  <a:srgbClr val="00B0F0"/>
                </a:solidFill>
                <a:latin typeface="Pill Gothic 600mg Th" pitchFamily="50" charset="0"/>
                <a:cs typeface="Tahoma"/>
              </a:rPr>
              <a:t>AURA DI</a:t>
            </a:r>
            <a:endParaRPr lang="it-IT" sz="3200" b="1" i="1" dirty="0">
              <a:solidFill>
                <a:srgbClr val="00B0F0"/>
              </a:solidFill>
              <a:latin typeface="Pill Gothic 600mg Th" pitchFamily="50" charset="0"/>
              <a:cs typeface="Tahom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460" r="11135" b="38093"/>
          <a:stretch>
            <a:fillRect/>
          </a:stretch>
        </p:blipFill>
        <p:spPr bwMode="auto">
          <a:xfrm>
            <a:off x="3574733" y="609783"/>
            <a:ext cx="1367879" cy="110939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321" r="20823" b="33921"/>
          <a:stretch>
            <a:fillRect/>
          </a:stretch>
        </p:blipFill>
        <p:spPr bwMode="auto">
          <a:xfrm>
            <a:off x="3611783" y="1837246"/>
            <a:ext cx="1386896" cy="12265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8" name="Picture 4" descr="J:\Dropbox (Olimpia Splendid)\FOTO PRODOTTI\Trattamento Aria\purificatori\AURA DI\still_ Aura DI.jpg"/>
          <p:cNvPicPr>
            <a:picLocks noChangeAspect="1" noChangeArrowheads="1"/>
          </p:cNvPicPr>
          <p:nvPr/>
        </p:nvPicPr>
        <p:blipFill>
          <a:blip r:embed="rId4" cstate="print"/>
          <a:srcRect l="14390" t="12085" r="15698" b="12873"/>
          <a:stretch>
            <a:fillRect/>
          </a:stretch>
        </p:blipFill>
        <p:spPr bwMode="auto">
          <a:xfrm>
            <a:off x="255198" y="968192"/>
            <a:ext cx="2713590" cy="4213931"/>
          </a:xfrm>
          <a:prstGeom prst="rect">
            <a:avLst/>
          </a:prstGeom>
          <a:noFill/>
        </p:spPr>
      </p:pic>
      <p:sp>
        <p:nvSpPr>
          <p:cNvPr id="25" name="Rettangolo 24"/>
          <p:cNvSpPr/>
          <p:nvPr/>
        </p:nvSpPr>
        <p:spPr>
          <a:xfrm>
            <a:off x="5058911" y="642248"/>
            <a:ext cx="3729522" cy="112028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3 нива на филтрация с </a:t>
            </a:r>
            <a:r>
              <a:rPr lang="en-US" b="1" dirty="0">
                <a:solidFill>
                  <a:srgbClr val="0070C0"/>
                </a:solidFill>
              </a:rPr>
              <a:t>HEPA </a:t>
            </a:r>
            <a:r>
              <a:rPr lang="bg-BG" b="1" dirty="0">
                <a:solidFill>
                  <a:srgbClr val="0070C0"/>
                </a:solidFill>
              </a:rPr>
              <a:t>филтър и активни въглероди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071288" y="1921508"/>
            <a:ext cx="3740408" cy="11170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UV-C </a:t>
            </a:r>
            <a:r>
              <a:rPr lang="bg-BG" b="1" dirty="0">
                <a:solidFill>
                  <a:srgbClr val="0070C0"/>
                </a:solidFill>
              </a:rPr>
              <a:t>светлина и йонизатор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5086803" y="3206957"/>
            <a:ext cx="3657311" cy="11170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Автоматичен режим – автоматично филтрира според качеството на въздуха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/>
          <a:srcRect b="66044"/>
          <a:stretch>
            <a:fillRect/>
          </a:stretch>
        </p:blipFill>
        <p:spPr bwMode="auto">
          <a:xfrm>
            <a:off x="3611783" y="3856079"/>
            <a:ext cx="1359325" cy="4857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 b="66044"/>
          <a:stretch>
            <a:fillRect/>
          </a:stretch>
        </p:blipFill>
        <p:spPr bwMode="auto">
          <a:xfrm>
            <a:off x="3593928" y="3199167"/>
            <a:ext cx="1359325" cy="2328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10621" r="11671" b="64253"/>
          <a:stretch>
            <a:fillRect/>
          </a:stretch>
        </p:blipFill>
        <p:spPr bwMode="auto">
          <a:xfrm>
            <a:off x="3611783" y="3395859"/>
            <a:ext cx="1360719" cy="57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ttangolo 29"/>
          <p:cNvSpPr/>
          <p:nvPr/>
        </p:nvSpPr>
        <p:spPr>
          <a:xfrm>
            <a:off x="3451125" y="638227"/>
            <a:ext cx="1548592" cy="1124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3603171" y="3206957"/>
            <a:ext cx="1360719" cy="95727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6872" b="12614"/>
          <a:stretch>
            <a:fillRect/>
          </a:stretch>
        </p:blipFill>
        <p:spPr bwMode="auto">
          <a:xfrm>
            <a:off x="3593925" y="4543766"/>
            <a:ext cx="1454099" cy="127671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4" name="Rettangolo 33"/>
          <p:cNvSpPr/>
          <p:nvPr/>
        </p:nvSpPr>
        <p:spPr>
          <a:xfrm>
            <a:off x="3611783" y="4543766"/>
            <a:ext cx="1436241" cy="130937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5058913" y="4543766"/>
            <a:ext cx="3729520" cy="127671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Мултифункционален контролен панел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090056"/>
            <a:ext cx="9144000" cy="3055149"/>
          </a:xfrm>
        </p:spPr>
        <p:txBody>
          <a:bodyPr>
            <a:normAutofit/>
          </a:bodyPr>
          <a:lstStyle/>
          <a:p>
            <a:pPr algn="ctr"/>
            <a:r>
              <a:rPr lang="bg-BG" sz="4000" b="1" dirty="0">
                <a:solidFill>
                  <a:srgbClr val="00B0F0"/>
                </a:solidFill>
              </a:rPr>
              <a:t>Арома дифузери серия </a:t>
            </a:r>
            <a:r>
              <a:rPr lang="en-US" sz="4000" b="1" dirty="0" err="1">
                <a:solidFill>
                  <a:srgbClr val="00B0F0"/>
                </a:solidFill>
              </a:rPr>
              <a:t>Astomi</a:t>
            </a:r>
            <a:endParaRPr lang="it-IT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553477" y="2568473"/>
            <a:ext cx="2795915" cy="86857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sz="1400" b="1" kern="0" dirty="0">
                <a:solidFill>
                  <a:srgbClr val="00B0F0"/>
                </a:solidFill>
                <a:latin typeface="Calibri"/>
              </a:rPr>
              <a:t>Благодарение на малкия и компактен размер може да го носите навсякъде със себе си лесно и безопастно</a:t>
            </a:r>
            <a:endParaRPr lang="it-IT" sz="1400" b="1" kern="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74171"/>
            <a:ext cx="9144000" cy="118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dirty="0">
                <a:solidFill>
                  <a:srgbClr val="00B0F0"/>
                </a:solidFill>
                <a:latin typeface="Pill Gothic 600mg Lt" pitchFamily="50" charset="0"/>
              </a:rPr>
              <a:t>Модел </a:t>
            </a:r>
            <a:r>
              <a:rPr lang="it-IT" sz="3200" dirty="0">
                <a:solidFill>
                  <a:srgbClr val="00B0F0"/>
                </a:solidFill>
                <a:latin typeface="Pill Gothic 600mg Lt" pitchFamily="50" charset="0"/>
              </a:rPr>
              <a:t>ASTOMI 80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4496" b="29273"/>
          <a:stretch>
            <a:fillRect/>
          </a:stretch>
        </p:blipFill>
        <p:spPr bwMode="auto">
          <a:xfrm>
            <a:off x="4297723" y="1425081"/>
            <a:ext cx="1180831" cy="99495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5553477" y="1427145"/>
            <a:ext cx="2795915" cy="99288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1" kern="0" dirty="0">
                <a:solidFill>
                  <a:srgbClr val="00B0F0"/>
                </a:solidFill>
                <a:latin typeface="Calibri"/>
              </a:rPr>
              <a:t>Разпръсква приятна и променлива </a:t>
            </a:r>
            <a:r>
              <a:rPr lang="en-US" b="1" kern="0" dirty="0">
                <a:solidFill>
                  <a:srgbClr val="00B0F0"/>
                </a:solidFill>
                <a:latin typeface="Calibri"/>
              </a:rPr>
              <a:t>LED </a:t>
            </a:r>
            <a:r>
              <a:rPr lang="bg-BG" b="1" kern="0" dirty="0">
                <a:solidFill>
                  <a:srgbClr val="00B0F0"/>
                </a:solidFill>
                <a:latin typeface="Calibri"/>
              </a:rPr>
              <a:t>светлина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J:\Dropbox (Olimpia Splendid)\FOTO PRODOTTI\Trattamento Aria\aroma diffusori\ASTOMI 80.jpg"/>
          <p:cNvPicPr>
            <a:picLocks noChangeAspect="1" noChangeArrowheads="1"/>
          </p:cNvPicPr>
          <p:nvPr/>
        </p:nvPicPr>
        <p:blipFill>
          <a:blip r:embed="rId3" cstate="print"/>
          <a:srcRect l="12209" t="41425" r="15979"/>
          <a:stretch>
            <a:fillRect/>
          </a:stretch>
        </p:blipFill>
        <p:spPr bwMode="auto">
          <a:xfrm>
            <a:off x="276223" y="1425081"/>
            <a:ext cx="3225203" cy="3941579"/>
          </a:xfrm>
          <a:prstGeom prst="rect">
            <a:avLst/>
          </a:prstGeom>
          <a:noFill/>
        </p:spPr>
      </p:pic>
      <p:pic>
        <p:nvPicPr>
          <p:cNvPr id="5122" name="Picture 2" descr="C:\Users\S0D56~1.GIA\AppData\Local\Temp\notes14DCC7\Sicuro e sempre con te.JPG"/>
          <p:cNvPicPr>
            <a:picLocks noChangeAspect="1" noChangeArrowheads="1"/>
          </p:cNvPicPr>
          <p:nvPr/>
        </p:nvPicPr>
        <p:blipFill>
          <a:blip r:embed="rId4" cstate="print"/>
          <a:srcRect l="8502" r="8086"/>
          <a:stretch>
            <a:fillRect/>
          </a:stretch>
        </p:blipFill>
        <p:spPr bwMode="auto">
          <a:xfrm>
            <a:off x="4305198" y="2568473"/>
            <a:ext cx="1173356" cy="8685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123" name="Picture 3" descr="C:\Users\S0D56~1.GIA\AppData\Local\Temp\notes14DCC7\Compact Desig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7723" y="3609974"/>
            <a:ext cx="1180831" cy="100199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7" name="Rettangolo 16"/>
          <p:cNvSpPr/>
          <p:nvPr/>
        </p:nvSpPr>
        <p:spPr>
          <a:xfrm>
            <a:off x="5553477" y="3600450"/>
            <a:ext cx="2795915" cy="101151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b="1" kern="0" dirty="0">
                <a:solidFill>
                  <a:srgbClr val="00B0F0"/>
                </a:solidFill>
                <a:latin typeface="Calibri"/>
              </a:rPr>
              <a:t>Изключително компактен дизайн от само 12,9 см. височина</a:t>
            </a:r>
            <a:endParaRPr lang="it-IT" b="1" kern="0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5124" name="Picture 4" descr="C:\Users\S0D56~1.GIA\AppData\Local\Temp\notes14DCC7\Autonomia fino a 6 o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7722" y="4842912"/>
            <a:ext cx="1196708" cy="828000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5553477" y="4842912"/>
            <a:ext cx="2795915" cy="828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sz="1400" b="1" kern="0" dirty="0">
                <a:solidFill>
                  <a:srgbClr val="00B0F0"/>
                </a:solidFill>
                <a:latin typeface="Calibri"/>
              </a:rPr>
              <a:t>Непрекъсната работа до 6</a:t>
            </a:r>
            <a:r>
              <a:rPr lang="en-US" sz="1400" b="1" kern="0" dirty="0">
                <a:solidFill>
                  <a:srgbClr val="00B0F0"/>
                </a:solidFill>
                <a:latin typeface="Calibri"/>
              </a:rPr>
              <a:t>h, </a:t>
            </a:r>
            <a:r>
              <a:rPr lang="bg-BG" sz="1400" b="1" kern="0" dirty="0">
                <a:solidFill>
                  <a:srgbClr val="00B0F0"/>
                </a:solidFill>
                <a:latin typeface="Calibri"/>
              </a:rPr>
              <a:t>когато открие, че резервоарът е празен автоматично спира</a:t>
            </a:r>
            <a:endParaRPr lang="it-IT" sz="1400" b="1" kern="0" dirty="0">
              <a:solidFill>
                <a:srgbClr val="00B0F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4353748" y="4639006"/>
            <a:ext cx="1243054" cy="914400"/>
          </a:xfrm>
          <a:prstGeom prst="rect">
            <a:avLst/>
          </a:prstGeom>
          <a:solidFill>
            <a:srgbClr val="45A1D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361" name="Picture 1" descr="J:\Dropbox (Olimpia Splendid)\FOTO PRODOTTI\Trattamento Aria\aroma diffusori\ASTOMI 200.jpg"/>
          <p:cNvPicPr>
            <a:picLocks noChangeAspect="1" noChangeArrowheads="1"/>
          </p:cNvPicPr>
          <p:nvPr/>
        </p:nvPicPr>
        <p:blipFill>
          <a:blip r:embed="rId2" cstate="print"/>
          <a:srcRect l="12211" t="26083" r="12767" b="6732"/>
          <a:stretch>
            <a:fillRect/>
          </a:stretch>
        </p:blipFill>
        <p:spPr bwMode="auto">
          <a:xfrm>
            <a:off x="161740" y="1244600"/>
            <a:ext cx="3381559" cy="4543802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5742666" y="3603252"/>
            <a:ext cx="2806801" cy="86036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sz="1200" b="1" kern="0" dirty="0">
                <a:solidFill>
                  <a:srgbClr val="00B0F0"/>
                </a:solidFill>
                <a:latin typeface="Calibri"/>
                <a:sym typeface="Wingdings" pitchFamily="2" charset="2"/>
              </a:rPr>
              <a:t>Двойна функция – разпръсква есенция и овлажнява околната среда благодарение на студената ултразвукова технология</a:t>
            </a:r>
            <a:endParaRPr lang="it-IT" sz="1200" kern="0" dirty="0">
              <a:solidFill>
                <a:srgbClr val="00B0F0"/>
              </a:solidFill>
              <a:latin typeface="Calibri"/>
              <a:sym typeface="Wingdings" pitchFamily="2" charset="2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114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dirty="0">
                <a:solidFill>
                  <a:srgbClr val="00B0F0"/>
                </a:solidFill>
                <a:latin typeface="Pill Gothic 600mg Lt" pitchFamily="50" charset="0"/>
              </a:rPr>
              <a:t>Модел </a:t>
            </a:r>
            <a:r>
              <a:rPr lang="it-IT" sz="3200" dirty="0">
                <a:solidFill>
                  <a:srgbClr val="00B0F0"/>
                </a:solidFill>
                <a:latin typeface="Pill Gothic 600mg Lt" pitchFamily="50" charset="0"/>
              </a:rPr>
              <a:t>ASTOMI 200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4496" b="29273"/>
          <a:stretch>
            <a:fillRect/>
          </a:stretch>
        </p:blipFill>
        <p:spPr bwMode="auto">
          <a:xfrm>
            <a:off x="4353748" y="1244542"/>
            <a:ext cx="1255754" cy="99495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5742667" y="1244542"/>
            <a:ext cx="2795915" cy="99288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Хромотерапия – 6 цвята</a:t>
            </a:r>
            <a:r>
              <a:rPr kumimoji="0" lang="bg-BG" sz="1800" b="1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променливи светлини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S0D56~1.GIA\AppData\Local\Temp\notes14DCC7\2in1 umidificatore e diffusore di essen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992" y="3622610"/>
            <a:ext cx="1295810" cy="854139"/>
          </a:xfrm>
          <a:prstGeom prst="rect">
            <a:avLst/>
          </a:prstGeom>
          <a:noFill/>
        </p:spPr>
      </p:pic>
      <p:pic>
        <p:nvPicPr>
          <p:cNvPr id="3075" name="Picture 3" descr="C:\Users\S0D56~1.GIA\AppData\Local\Temp\notes14DCC7\Sicuro con spegnimento automati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7312" y="4639006"/>
            <a:ext cx="750890" cy="914400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5742666" y="2411683"/>
            <a:ext cx="2795915" cy="101731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600" b="1" kern="0" dirty="0">
                <a:solidFill>
                  <a:srgbClr val="00B0F0"/>
                </a:solidFill>
                <a:latin typeface="Calibri"/>
              </a:rPr>
              <a:t>До 9</a:t>
            </a:r>
            <a:r>
              <a:rPr lang="en-US" sz="1600" b="1" kern="0" dirty="0">
                <a:solidFill>
                  <a:srgbClr val="00B0F0"/>
                </a:solidFill>
                <a:latin typeface="Calibri"/>
              </a:rPr>
              <a:t>h</a:t>
            </a:r>
            <a:r>
              <a:rPr lang="bg-BG" sz="1600" b="1" kern="0" dirty="0">
                <a:solidFill>
                  <a:srgbClr val="00B0F0"/>
                </a:solidFill>
                <a:latin typeface="Calibri"/>
              </a:rPr>
              <a:t> непрекъсната работа – когато открие, че резервоарът е празен автоматично спира</a:t>
            </a: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742667" y="4637865"/>
            <a:ext cx="2806801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b="1" kern="0" dirty="0">
                <a:solidFill>
                  <a:srgbClr val="00B0F0"/>
                </a:solidFill>
                <a:latin typeface="Calibri"/>
                <a:sym typeface="Wingdings" pitchFamily="2" charset="2"/>
              </a:rPr>
              <a:t>Автоматично се изключва, когато резервоарът е празен</a:t>
            </a:r>
            <a:endParaRPr lang="it-IT" kern="0" dirty="0">
              <a:solidFill>
                <a:srgbClr val="00B0F0"/>
              </a:solidFill>
              <a:latin typeface="Calibri"/>
              <a:sym typeface="Wingdings" pitchFamily="2" charset="2"/>
            </a:endParaRPr>
          </a:p>
        </p:txBody>
      </p:sp>
      <p:pic>
        <p:nvPicPr>
          <p:cNvPr id="3076" name="Picture 4" descr="C:\Users\S0D56~1.GIA\AppData\Local\Temp\notes14DCC7\Autonomia fino a 9 o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0517" y="2393813"/>
            <a:ext cx="1295810" cy="10228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1" animBg="1"/>
      <p:bldP spid="7" grpId="0"/>
      <p:bldP spid="9" grpId="1" animBg="1"/>
      <p:bldP spid="15" grpId="1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563385"/>
            <a:ext cx="9144000" cy="648781"/>
          </a:xfrm>
        </p:spPr>
        <p:txBody>
          <a:bodyPr>
            <a:noAutofit/>
          </a:bodyPr>
          <a:lstStyle/>
          <a:p>
            <a:pPr algn="ctr"/>
            <a:r>
              <a:rPr lang="bg-BG" sz="4400" b="1" dirty="0">
                <a:solidFill>
                  <a:srgbClr val="00B0F0"/>
                </a:solidFill>
              </a:rPr>
              <a:t>Овлажнители за въздух</a:t>
            </a:r>
            <a:br>
              <a:rPr lang="bg-BG" sz="4400" b="1" dirty="0">
                <a:solidFill>
                  <a:srgbClr val="00B0F0"/>
                </a:solidFill>
              </a:rPr>
            </a:br>
            <a:br>
              <a:rPr lang="bg-BG" sz="4400" b="1" dirty="0">
                <a:solidFill>
                  <a:srgbClr val="00B0F0"/>
                </a:solidFill>
              </a:rPr>
            </a:br>
            <a:br>
              <a:rPr lang="bg-BG" sz="4400" b="1" dirty="0">
                <a:solidFill>
                  <a:srgbClr val="00B0F0"/>
                </a:solidFill>
              </a:rPr>
            </a:br>
            <a:endParaRPr lang="it-IT" sz="4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J:\Dropbox (Olimpia Splendid)\FOTO PRODOTTI\Trattamento Aria\aroma diffusori\ASTOMI SOUND.jpg"/>
          <p:cNvPicPr>
            <a:picLocks noChangeAspect="1" noChangeArrowheads="1"/>
          </p:cNvPicPr>
          <p:nvPr/>
        </p:nvPicPr>
        <p:blipFill>
          <a:blip r:embed="rId2" cstate="print"/>
          <a:srcRect l="17554" t="18889" r="2732" b="16883"/>
          <a:stretch>
            <a:fillRect/>
          </a:stretch>
        </p:blipFill>
        <p:spPr bwMode="auto">
          <a:xfrm>
            <a:off x="28575" y="1275178"/>
            <a:ext cx="4386943" cy="4405623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0" y="289262"/>
            <a:ext cx="9144000" cy="461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>
                <a:solidFill>
                  <a:srgbClr val="00B0F0"/>
                </a:solidFill>
                <a:latin typeface="Pill Gothic 600mg Lt" pitchFamily="50" charset="0"/>
              </a:rPr>
              <a:t>Модел </a:t>
            </a:r>
            <a:r>
              <a:rPr lang="it-IT" sz="2800" dirty="0">
                <a:solidFill>
                  <a:srgbClr val="00B0F0"/>
                </a:solidFill>
                <a:latin typeface="Pill Gothic 600mg Lt" pitchFamily="50" charset="0"/>
              </a:rPr>
              <a:t>ASTOMI SOUND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4496" b="29273"/>
          <a:stretch>
            <a:fillRect/>
          </a:stretch>
        </p:blipFill>
        <p:spPr bwMode="auto">
          <a:xfrm>
            <a:off x="4648200" y="2483037"/>
            <a:ext cx="1255754" cy="99495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6016232" y="2461902"/>
            <a:ext cx="2795915" cy="99288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600" b="1" kern="0" dirty="0">
                <a:solidFill>
                  <a:srgbClr val="00B0F0"/>
                </a:solidFill>
                <a:latin typeface="Calibri"/>
              </a:rPr>
              <a:t>Цветна светлина за компания – фиксирана или променлива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016232" y="1364302"/>
            <a:ext cx="2795915" cy="99288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sz="1600" b="1" kern="0" dirty="0">
                <a:solidFill>
                  <a:srgbClr val="00B0F0"/>
                </a:solidFill>
                <a:latin typeface="Calibri"/>
              </a:rPr>
              <a:t>Може да слушате любимата си музика, благодарение на високоговорител с </a:t>
            </a:r>
            <a:r>
              <a:rPr lang="en-US" sz="1600" b="1" kern="0" dirty="0">
                <a:solidFill>
                  <a:srgbClr val="00B0F0"/>
                </a:solidFill>
                <a:latin typeface="Calibri"/>
              </a:rPr>
              <a:t>Bluetooth </a:t>
            </a:r>
            <a:r>
              <a:rPr lang="bg-BG" sz="1600" b="1" kern="0" dirty="0">
                <a:solidFill>
                  <a:srgbClr val="00B0F0"/>
                </a:solidFill>
                <a:latin typeface="Calibri"/>
              </a:rPr>
              <a:t>връзка</a:t>
            </a:r>
            <a:endParaRPr lang="it-IT" sz="1600" b="1" kern="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655411" y="1364302"/>
            <a:ext cx="1268129" cy="9908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C:\Users\S0D56~1.GIA\AppData\Local\Temp\notes14DCC7\Speaker sound bluetoo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1364302"/>
            <a:ext cx="1286550" cy="9908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8" name="Rettangolo 17"/>
          <p:cNvSpPr/>
          <p:nvPr/>
        </p:nvSpPr>
        <p:spPr>
          <a:xfrm>
            <a:off x="6016232" y="3637860"/>
            <a:ext cx="2806801" cy="86036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sz="1200" b="1" kern="0" dirty="0">
                <a:solidFill>
                  <a:srgbClr val="00B0F0"/>
                </a:solidFill>
                <a:sym typeface="Wingdings" pitchFamily="2" charset="2"/>
              </a:rPr>
              <a:t>Двойна функция – разпръсква есенция и овлажнява околната среда благодарение на студената ултразвукова технология</a:t>
            </a:r>
            <a:endParaRPr lang="it-IT" sz="1200" kern="0" dirty="0">
              <a:solidFill>
                <a:srgbClr val="00B0F0"/>
              </a:solidFill>
              <a:sym typeface="Wingdings" pitchFamily="2" charset="2"/>
            </a:endParaRPr>
          </a:p>
        </p:txBody>
      </p:sp>
      <p:pic>
        <p:nvPicPr>
          <p:cNvPr id="21" name="Picture 2" descr="C:\Users\S0D56~1.GIA\AppData\Local\Temp\notes14DCC7\2in1 umidificatore e diffusore di essen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940" y="3637860"/>
            <a:ext cx="1295810" cy="8541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2" name="Rettangolo 21"/>
          <p:cNvSpPr/>
          <p:nvPr/>
        </p:nvSpPr>
        <p:spPr>
          <a:xfrm>
            <a:off x="4657225" y="4766400"/>
            <a:ext cx="1243054" cy="914400"/>
          </a:xfrm>
          <a:prstGeom prst="rect">
            <a:avLst/>
          </a:prstGeom>
          <a:solidFill>
            <a:srgbClr val="45A1D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3" descr="C:\Users\S0D56~1.GIA\AppData\Local\Temp\notes14DCC7\Sicuro con spegnimento automatic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0789" y="4766400"/>
            <a:ext cx="750890" cy="914400"/>
          </a:xfrm>
          <a:prstGeom prst="rect">
            <a:avLst/>
          </a:prstGeom>
          <a:noFill/>
        </p:spPr>
      </p:pic>
      <p:sp>
        <p:nvSpPr>
          <p:cNvPr id="24" name="Rettangolo 23"/>
          <p:cNvSpPr/>
          <p:nvPr/>
        </p:nvSpPr>
        <p:spPr>
          <a:xfrm>
            <a:off x="6016232" y="4735460"/>
            <a:ext cx="2806801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bg-BG" b="1" kern="0" dirty="0">
                <a:solidFill>
                  <a:srgbClr val="00B0F0"/>
                </a:solidFill>
                <a:sym typeface="Wingdings" pitchFamily="2" charset="2"/>
              </a:rPr>
              <a:t>Автоматично се изключва, когато резервоарът е празен</a:t>
            </a:r>
            <a:endParaRPr lang="it-IT" kern="0" dirty="0">
              <a:solidFill>
                <a:srgbClr val="00B0F0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6" grpId="0" animBg="1"/>
      <p:bldP spid="18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7999" y="195309"/>
            <a:ext cx="3151644" cy="328473"/>
          </a:xfrm>
        </p:spPr>
        <p:txBody>
          <a:bodyPr>
            <a:noAutofit/>
          </a:bodyPr>
          <a:lstStyle/>
          <a:p>
            <a:pPr algn="l"/>
            <a:r>
              <a:rPr lang="bg-BG" sz="1800" b="1" dirty="0">
                <a:solidFill>
                  <a:srgbClr val="00B0F0"/>
                </a:solidFill>
              </a:rPr>
              <a:t>Серия </a:t>
            </a:r>
            <a:r>
              <a:rPr lang="en-US" sz="1800" b="1" dirty="0" err="1">
                <a:solidFill>
                  <a:srgbClr val="00B0F0"/>
                </a:solidFill>
              </a:rPr>
              <a:t>Limpia</a:t>
            </a:r>
            <a:endParaRPr lang="it-IT" sz="1800" b="1" dirty="0">
              <a:solidFill>
                <a:srgbClr val="00B0F0"/>
              </a:solidFill>
            </a:endParaRPr>
          </a:p>
        </p:txBody>
      </p:sp>
      <p:pic>
        <p:nvPicPr>
          <p:cNvPr id="140290" name="Picture 2" descr="J:\Dropbox (Olimpia Splendid)\FOTO PRODOTTI\Trattamento Aria\Umidificatori\LIMPIA 4\limpia 4_ambient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7112"/>
            <a:ext cx="9144000" cy="5157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b="23193"/>
          <a:stretch>
            <a:fillRect/>
          </a:stretch>
        </p:blipFill>
        <p:spPr bwMode="auto">
          <a:xfrm>
            <a:off x="4265912" y="2820960"/>
            <a:ext cx="1477400" cy="129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9859" y="47298"/>
            <a:ext cx="6096417" cy="573709"/>
          </a:xfrm>
        </p:spPr>
        <p:txBody>
          <a:bodyPr>
            <a:noAutofit/>
          </a:bodyPr>
          <a:lstStyle/>
          <a:p>
            <a:r>
              <a:rPr lang="bg-BG" sz="3200" dirty="0">
                <a:solidFill>
                  <a:srgbClr val="00B0F0"/>
                </a:solidFill>
              </a:rPr>
              <a:t>Овлажнител модел</a:t>
            </a:r>
            <a:br>
              <a:rPr lang="it-IT" sz="4000" dirty="0">
                <a:solidFill>
                  <a:srgbClr val="00B0F0"/>
                </a:solidFill>
              </a:rPr>
            </a:br>
            <a:r>
              <a:rPr lang="it-IT" sz="4000" b="1" dirty="0">
                <a:solidFill>
                  <a:srgbClr val="00B0F0"/>
                </a:solidFill>
              </a:rPr>
              <a:t> </a:t>
            </a:r>
            <a:r>
              <a:rPr lang="it-IT" sz="3200" b="1" dirty="0">
                <a:solidFill>
                  <a:srgbClr val="00B0F0"/>
                </a:solidFill>
              </a:rPr>
              <a:t>LIMPIA 2</a:t>
            </a:r>
            <a:br>
              <a:rPr lang="it-IT" sz="4000" b="1" dirty="0">
                <a:solidFill>
                  <a:srgbClr val="00B0F0"/>
                </a:solidFill>
              </a:rPr>
            </a:br>
            <a:endParaRPr lang="it-IT" sz="4000" b="1" dirty="0">
              <a:solidFill>
                <a:srgbClr val="00B0F0"/>
              </a:solidFill>
            </a:endParaRPr>
          </a:p>
        </p:txBody>
      </p:sp>
      <p:pic>
        <p:nvPicPr>
          <p:cNvPr id="4098" name="Picture 2" descr="J:\Dropbox (Olimpia Splendid)\FOTO PRODOTTI\Trattamento Aria\Umidificatori\LIMPIA 2\Olympia splendid_Limpia 2.jpg"/>
          <p:cNvPicPr>
            <a:picLocks noChangeAspect="1" noChangeArrowheads="1"/>
          </p:cNvPicPr>
          <p:nvPr/>
        </p:nvPicPr>
        <p:blipFill>
          <a:blip r:embed="rId3" cstate="print"/>
          <a:srcRect l="17579" t="13438" r="14818" b="4531"/>
          <a:stretch>
            <a:fillRect/>
          </a:stretch>
        </p:blipFill>
        <p:spPr bwMode="auto">
          <a:xfrm>
            <a:off x="412955" y="1348423"/>
            <a:ext cx="3037324" cy="4152863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4395" r="10941" b="23297"/>
          <a:stretch>
            <a:fillRect/>
          </a:stretch>
        </p:blipFill>
        <p:spPr bwMode="auto">
          <a:xfrm>
            <a:off x="4265912" y="4622831"/>
            <a:ext cx="1477399" cy="116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946" y="857865"/>
            <a:ext cx="114291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4265911" y="4622832"/>
            <a:ext cx="1477400" cy="11499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957911" y="2831846"/>
            <a:ext cx="2326119" cy="11499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Практично и модерно докосване за оптимизиране на настройки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020055" y="4598040"/>
            <a:ext cx="2326119" cy="11713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Таймер за програмиране до 8</a:t>
            </a:r>
            <a:r>
              <a:rPr lang="en-US" b="1" kern="0" dirty="0">
                <a:solidFill>
                  <a:srgbClr val="0070C0"/>
                </a:solidFill>
                <a:latin typeface="Calibri"/>
              </a:rPr>
              <a:t>h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r="4496" b="29273"/>
          <a:stretch>
            <a:fillRect/>
          </a:stretch>
        </p:blipFill>
        <p:spPr bwMode="auto">
          <a:xfrm>
            <a:off x="4265911" y="1348423"/>
            <a:ext cx="1477400" cy="117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4265911" y="1348424"/>
            <a:ext cx="1477400" cy="1157407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5957911" y="1348424"/>
            <a:ext cx="2326119" cy="115740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Променлива цветна светлина за повече хармония и уют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65912" y="2831846"/>
            <a:ext cx="1477400" cy="12990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6" grpId="0" animBg="1"/>
      <p:bldP spid="17" grpId="0" animBg="1"/>
      <p:bldP spid="22" grpId="0" animBg="1"/>
      <p:bldP spid="2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671138" y="156762"/>
            <a:ext cx="6542688" cy="648781"/>
          </a:xfrm>
        </p:spPr>
        <p:txBody>
          <a:bodyPr>
            <a:normAutofit/>
          </a:bodyPr>
          <a:lstStyle/>
          <a:p>
            <a:r>
              <a:rPr lang="bg-BG" sz="3200" dirty="0">
                <a:solidFill>
                  <a:srgbClr val="00B0F0"/>
                </a:solidFill>
              </a:rPr>
              <a:t>Овлажнител модел</a:t>
            </a:r>
            <a:r>
              <a:rPr lang="it-IT" sz="3200" b="1" dirty="0">
                <a:solidFill>
                  <a:srgbClr val="00B0F0"/>
                </a:solidFill>
              </a:rPr>
              <a:t> LIMPIA 4</a:t>
            </a:r>
          </a:p>
        </p:txBody>
      </p:sp>
      <p:pic>
        <p:nvPicPr>
          <p:cNvPr id="5122" name="Picture 2" descr="J:\Dropbox (Olimpia Splendid)\FOTO PRODOTTI\Trattamento Aria\Umidificatori\LIMPIA 4\Olympia splendid Limpia 4.jpg"/>
          <p:cNvPicPr>
            <a:picLocks noChangeAspect="1" noChangeArrowheads="1"/>
          </p:cNvPicPr>
          <p:nvPr/>
        </p:nvPicPr>
        <p:blipFill>
          <a:blip r:embed="rId2" cstate="print"/>
          <a:srcRect l="2056" t="17830" r="20598"/>
          <a:stretch>
            <a:fillRect/>
          </a:stretch>
        </p:blipFill>
        <p:spPr bwMode="auto">
          <a:xfrm>
            <a:off x="76480" y="805543"/>
            <a:ext cx="3551623" cy="440191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29273"/>
          <a:stretch>
            <a:fillRect/>
          </a:stretch>
        </p:blipFill>
        <p:spPr bwMode="auto">
          <a:xfrm>
            <a:off x="3891389" y="915905"/>
            <a:ext cx="1771650" cy="134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-2188" r="9112" b="31685"/>
          <a:stretch>
            <a:fillRect/>
          </a:stretch>
        </p:blipFill>
        <p:spPr bwMode="auto">
          <a:xfrm>
            <a:off x="3891389" y="2548360"/>
            <a:ext cx="1787415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t="-6225" r="5296" b="32757"/>
          <a:stretch>
            <a:fillRect/>
          </a:stretch>
        </p:blipFill>
        <p:spPr bwMode="auto">
          <a:xfrm>
            <a:off x="3891389" y="4056620"/>
            <a:ext cx="177165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t="2585"/>
          <a:stretch>
            <a:fillRect/>
          </a:stretch>
        </p:blipFill>
        <p:spPr bwMode="auto">
          <a:xfrm>
            <a:off x="76480" y="620486"/>
            <a:ext cx="1241863" cy="12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3891389" y="915906"/>
            <a:ext cx="1771650" cy="13405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907154" y="2548360"/>
            <a:ext cx="1771650" cy="1332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891389" y="4165520"/>
            <a:ext cx="1771650" cy="12231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813959" y="915907"/>
            <a:ext cx="2664000" cy="134059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Цветотерапия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821922" y="2559784"/>
            <a:ext cx="2664000" cy="1332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Дистанционно управление, за да управлявате комфортно всички функции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812130" y="4195064"/>
            <a:ext cx="2664000" cy="1224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Възможност за регулиране на потока пара</a:t>
            </a:r>
            <a:endParaRPr lang="it-I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/>
          <p:cNvSpPr/>
          <p:nvPr/>
        </p:nvSpPr>
        <p:spPr>
          <a:xfrm>
            <a:off x="4408626" y="4727472"/>
            <a:ext cx="1881296" cy="10959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b="66044"/>
          <a:stretch>
            <a:fillRect/>
          </a:stretch>
        </p:blipFill>
        <p:spPr bwMode="auto">
          <a:xfrm>
            <a:off x="4430397" y="1791096"/>
            <a:ext cx="1825289" cy="35873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966356" y="0"/>
            <a:ext cx="6763883" cy="648781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rgbClr val="00B0F0"/>
                </a:solidFill>
              </a:rPr>
              <a:t>Овлажнител модел</a:t>
            </a:r>
            <a:r>
              <a:rPr lang="it-IT" sz="4000" b="1" dirty="0">
                <a:solidFill>
                  <a:srgbClr val="00B0F0"/>
                </a:solidFill>
              </a:rPr>
              <a:t> </a:t>
            </a:r>
            <a:r>
              <a:rPr lang="it-IT" b="1" dirty="0">
                <a:solidFill>
                  <a:srgbClr val="00B0F0"/>
                </a:solidFill>
              </a:rPr>
              <a:t>LIMPIA 6</a:t>
            </a:r>
            <a:br>
              <a:rPr lang="it-IT" sz="4000" b="1" dirty="0">
                <a:solidFill>
                  <a:srgbClr val="00B0F0"/>
                </a:solidFill>
              </a:rPr>
            </a:br>
            <a:endParaRPr lang="it-IT" sz="4000" b="1" i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477" t="2172" r="4296"/>
          <a:stretch>
            <a:fillRect/>
          </a:stretch>
        </p:blipFill>
        <p:spPr bwMode="auto">
          <a:xfrm>
            <a:off x="1231447" y="1685393"/>
            <a:ext cx="3116851" cy="412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50946"/>
          <a:stretch>
            <a:fillRect/>
          </a:stretch>
        </p:blipFill>
        <p:spPr bwMode="auto">
          <a:xfrm>
            <a:off x="4435745" y="1034371"/>
            <a:ext cx="1837258" cy="86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r="7607" b="39560"/>
          <a:stretch>
            <a:fillRect/>
          </a:stretch>
        </p:blipFill>
        <p:spPr bwMode="auto">
          <a:xfrm>
            <a:off x="4424890" y="2270775"/>
            <a:ext cx="1822928" cy="109317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16972" r="18486" b="42350"/>
          <a:stretch>
            <a:fillRect/>
          </a:stretch>
        </p:blipFill>
        <p:spPr bwMode="auto">
          <a:xfrm>
            <a:off x="91908" y="1034371"/>
            <a:ext cx="1294929" cy="116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3019" y="4733308"/>
            <a:ext cx="1144230" cy="1079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4424859" y="1035869"/>
            <a:ext cx="1845226" cy="11171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417243" y="2273092"/>
            <a:ext cx="1838443" cy="1095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 l="6054" t="1959" r="12888" b="39208"/>
          <a:stretch>
            <a:fillRect/>
          </a:stretch>
        </p:blipFill>
        <p:spPr bwMode="auto">
          <a:xfrm>
            <a:off x="4408625" y="3508608"/>
            <a:ext cx="1881297" cy="109300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6415553" y="1041176"/>
            <a:ext cx="2495824" cy="1095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Управление на потока от пара, опция за предварително нагряване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33210" y="3508608"/>
            <a:ext cx="1838443" cy="1095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6404667" y="2267953"/>
            <a:ext cx="2495824" cy="1095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Функция за арома дифузия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6404667" y="3505616"/>
            <a:ext cx="2495824" cy="1095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Дистанционно управление </a:t>
            </a:r>
            <a:endParaRPr lang="it-IT" b="1" dirty="0">
              <a:solidFill>
                <a:srgbClr val="0070C0"/>
              </a:solidFill>
            </a:endParaRPr>
          </a:p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6404667" y="4727472"/>
            <a:ext cx="2495824" cy="109599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0070C0"/>
                </a:solidFill>
              </a:rPr>
              <a:t>Цифров дисплей</a:t>
            </a:r>
            <a:endParaRPr lang="it-IT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  <p:bldP spid="15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563385"/>
            <a:ext cx="9144000" cy="648781"/>
          </a:xfrm>
        </p:spPr>
        <p:txBody>
          <a:bodyPr>
            <a:noAutofit/>
          </a:bodyPr>
          <a:lstStyle/>
          <a:p>
            <a:pPr algn="ctr"/>
            <a:r>
              <a:rPr lang="bg-BG" sz="4400" b="1" dirty="0">
                <a:solidFill>
                  <a:srgbClr val="00B0F0"/>
                </a:solidFill>
              </a:rPr>
              <a:t>Влагоуловители </a:t>
            </a:r>
            <a:br>
              <a:rPr lang="bg-BG" sz="4400" b="1" dirty="0">
                <a:solidFill>
                  <a:srgbClr val="00B0F0"/>
                </a:solidFill>
              </a:rPr>
            </a:br>
            <a:br>
              <a:rPr lang="bg-BG" sz="4400" b="1" dirty="0">
                <a:solidFill>
                  <a:srgbClr val="00B0F0"/>
                </a:solidFill>
              </a:rPr>
            </a:br>
            <a:br>
              <a:rPr lang="bg-BG" sz="4400" b="1" dirty="0">
                <a:solidFill>
                  <a:srgbClr val="00B0F0"/>
                </a:solidFill>
              </a:rPr>
            </a:br>
            <a:endParaRPr lang="it-IT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215113"/>
            <a:ext cx="9144000" cy="4653028"/>
          </a:xfrm>
        </p:spPr>
        <p:txBody>
          <a:bodyPr>
            <a:normAutofit/>
          </a:bodyPr>
          <a:lstStyle/>
          <a:p>
            <a:pPr algn="ctr"/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25335A4-9CFC-4C08-B3B4-A553573E76DD}"/>
              </a:ext>
            </a:extLst>
          </p:cNvPr>
          <p:cNvSpPr txBox="1">
            <a:spLocks/>
          </p:cNvSpPr>
          <p:nvPr/>
        </p:nvSpPr>
        <p:spPr>
          <a:xfrm>
            <a:off x="647999" y="195310"/>
            <a:ext cx="3151644" cy="3284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i="0" kern="1200" baseline="0">
                <a:solidFill>
                  <a:schemeClr val="bg1">
                    <a:lumMod val="50000"/>
                  </a:schemeClr>
                </a:solidFill>
                <a:latin typeface="Pill Gothic 600mg Th" pitchFamily="50" charset="0"/>
                <a:ea typeface="+mj-ea"/>
                <a:cs typeface="Tahoma"/>
              </a:defRPr>
            </a:lvl1pPr>
          </a:lstStyle>
          <a:p>
            <a:r>
              <a:rPr lang="bg-BG" sz="1800" b="1" dirty="0">
                <a:solidFill>
                  <a:srgbClr val="00B0F0"/>
                </a:solidFill>
              </a:rPr>
              <a:t>Серия </a:t>
            </a:r>
            <a:r>
              <a:rPr lang="en-US" sz="1800" b="1" dirty="0">
                <a:solidFill>
                  <a:srgbClr val="00B0F0"/>
                </a:solidFill>
              </a:rPr>
              <a:t>Aquaria</a:t>
            </a:r>
            <a:endParaRPr lang="it-IT" sz="1800" b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F3A76-BA26-4042-BFED-878902981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256"/>
            <a:ext cx="9144000" cy="50382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7049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srgbClr val="00B0F0"/>
                </a:solidFill>
              </a:rPr>
              <a:t>Модел </a:t>
            </a:r>
            <a:r>
              <a:rPr lang="en-US" sz="2800" b="1" dirty="0">
                <a:solidFill>
                  <a:srgbClr val="00B0F0"/>
                </a:solidFill>
              </a:rPr>
              <a:t>Aquaria Slim 10 P</a:t>
            </a:r>
            <a:endParaRPr lang="it-IT" sz="2800" b="1" dirty="0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39E80F-9A17-4D21-97DD-ECE05E49E5A0}"/>
              </a:ext>
            </a:extLst>
          </p:cNvPr>
          <p:cNvSpPr/>
          <p:nvPr/>
        </p:nvSpPr>
        <p:spPr>
          <a:xfrm>
            <a:off x="363984" y="577049"/>
            <a:ext cx="4003830" cy="4598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6587B9-F17B-4D03-A4C2-E75A761CDD69}"/>
              </a:ext>
            </a:extLst>
          </p:cNvPr>
          <p:cNvSpPr/>
          <p:nvPr/>
        </p:nvSpPr>
        <p:spPr>
          <a:xfrm>
            <a:off x="4572000" y="889801"/>
            <a:ext cx="4074850" cy="681547"/>
          </a:xfrm>
          <a:prstGeom prst="rect">
            <a:avLst/>
          </a:prstGeom>
          <a:noFill/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Тънък дизайн – само 185 мм дебелина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560B81-7A6F-4B6A-99C9-F4E6CC7E3B02}"/>
              </a:ext>
            </a:extLst>
          </p:cNvPr>
          <p:cNvSpPr/>
          <p:nvPr/>
        </p:nvSpPr>
        <p:spPr>
          <a:xfrm>
            <a:off x="4595029" y="1826858"/>
            <a:ext cx="4074850" cy="681547"/>
          </a:xfrm>
          <a:prstGeom prst="rect">
            <a:avLst/>
          </a:prstGeom>
          <a:noFill/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Цифров дисплей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348B-01B6-4872-B3C1-67F5BAC22CE0}"/>
              </a:ext>
            </a:extLst>
          </p:cNvPr>
          <p:cNvSpPr/>
          <p:nvPr/>
        </p:nvSpPr>
        <p:spPr>
          <a:xfrm>
            <a:off x="4595029" y="2799611"/>
            <a:ext cx="4074850" cy="681547"/>
          </a:xfrm>
          <a:prstGeom prst="rect">
            <a:avLst/>
          </a:prstGeom>
          <a:noFill/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Полу прозрачен резервоар, за да следите нивото на водата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5AF102-E121-4731-BD9D-527AD06A2BC3}"/>
              </a:ext>
            </a:extLst>
          </p:cNvPr>
          <p:cNvSpPr/>
          <p:nvPr/>
        </p:nvSpPr>
        <p:spPr>
          <a:xfrm>
            <a:off x="4595029" y="3769773"/>
            <a:ext cx="4074850" cy="681547"/>
          </a:xfrm>
          <a:prstGeom prst="rect">
            <a:avLst/>
          </a:prstGeom>
          <a:noFill/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Удобен за преместване благодарение на дръжката и подвижните колела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DA02F-AAEA-434A-9C47-6415FDEB1442}"/>
              </a:ext>
            </a:extLst>
          </p:cNvPr>
          <p:cNvSpPr/>
          <p:nvPr/>
        </p:nvSpPr>
        <p:spPr>
          <a:xfrm>
            <a:off x="4595029" y="4706830"/>
            <a:ext cx="4074850" cy="681547"/>
          </a:xfrm>
          <a:prstGeom prst="rect">
            <a:avLst/>
          </a:prstGeom>
          <a:noFill/>
          <a:ln>
            <a:solidFill>
              <a:srgbClr val="45A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rgbClr val="45A1DF"/>
                </a:solidFill>
              </a:rPr>
              <a:t>Филтър за прах за по-добро качество на въздуха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3393A9-1D13-4E43-A912-74C56E76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11" y="889801"/>
            <a:ext cx="3271631" cy="44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421"/>
      </p:ext>
    </p:extLst>
  </p:cSld>
  <p:clrMapOvr>
    <a:masterClrMapping/>
  </p:clrMapOvr>
</p:sld>
</file>

<file path=ppt/theme/theme1.xml><?xml version="1.0" encoding="utf-8"?>
<a:theme xmlns:a="http://schemas.openxmlformats.org/drawingml/2006/main" name=" Ne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3961</TotalTime>
  <Words>638</Words>
  <Application>Microsoft Office PowerPoint</Application>
  <PresentationFormat>On-screen Show (4:3)</PresentationFormat>
  <Paragraphs>85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Pill Gothic 300mg Rg</vt:lpstr>
      <vt:lpstr>Pill Gothic 600mg Lt</vt:lpstr>
      <vt:lpstr>Pill Gothic 600mg Th</vt:lpstr>
      <vt:lpstr>Tahoma</vt:lpstr>
      <vt:lpstr> Nero </vt:lpstr>
      <vt:lpstr>PowerPoint Presentation</vt:lpstr>
      <vt:lpstr>Овлажнители за въздух   </vt:lpstr>
      <vt:lpstr>Серия Limpia</vt:lpstr>
      <vt:lpstr>Овлажнител модел  LIMPIA 2 </vt:lpstr>
      <vt:lpstr>Овлажнител модел LIMPIA 4</vt:lpstr>
      <vt:lpstr>Овлажнител модел LIMPIA 6 </vt:lpstr>
      <vt:lpstr>Влагоуловители    </vt:lpstr>
      <vt:lpstr>PowerPoint Presentation</vt:lpstr>
      <vt:lpstr>Модел Aquaria Slim 10 P</vt:lpstr>
      <vt:lpstr>Модел Aquaria Slim 12 P </vt:lpstr>
      <vt:lpstr>Модел Aquaria Slim 14 P</vt:lpstr>
      <vt:lpstr>Модел Aquaria 18 P</vt:lpstr>
      <vt:lpstr>Модел Aquaria 22 P</vt:lpstr>
      <vt:lpstr>Модел SECCOPROF 28-38</vt:lpstr>
      <vt:lpstr>AURA  </vt:lpstr>
      <vt:lpstr>PowerPoint Presentation</vt:lpstr>
      <vt:lpstr>Арома дифузери серия Astomi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Riccardo</dc:creator>
  <cp:lastModifiedBy>Inna Toneva</cp:lastModifiedBy>
  <cp:revision>392</cp:revision>
  <dcterms:created xsi:type="dcterms:W3CDTF">2013-01-10T08:31:17Z</dcterms:created>
  <dcterms:modified xsi:type="dcterms:W3CDTF">2021-01-28T10:56:11Z</dcterms:modified>
</cp:coreProperties>
</file>